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5"/>
    <p:sldMasterId id="2147483716" r:id="rId6"/>
    <p:sldMasterId id="2147483717" r:id="rId7"/>
    <p:sldMasterId id="2147483718" r:id="rId8"/>
    <p:sldMasterId id="214748371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Inter Light"/>
      <p:regular r:id="rId31"/>
      <p:bold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Inter"/>
      <p:regular r:id="rId37"/>
      <p:bold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Inter Thin"/>
      <p:regular r:id="rId43"/>
      <p:bold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Inter Medium"/>
      <p:regular r:id="rId53"/>
      <p:bold r:id="rId54"/>
    </p:embeddedFont>
    <p:embeddedFont>
      <p:font typeface="Inter ExtraLight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  <p15:guide id="3" pos="360">
          <p15:clr>
            <a:srgbClr val="747775"/>
          </p15:clr>
        </p15:guide>
        <p15:guide id="4" pos="1440">
          <p15:clr>
            <a:srgbClr val="747775"/>
          </p15:clr>
        </p15:guide>
        <p15:guide id="5" pos="2520">
          <p15:clr>
            <a:srgbClr val="747775"/>
          </p15:clr>
        </p15:guide>
        <p15:guide id="6" orient="horz" pos="360">
          <p15:clr>
            <a:srgbClr val="747775"/>
          </p15:clr>
        </p15:guide>
        <p15:guide id="7" orient="horz" pos="2880">
          <p15:clr>
            <a:srgbClr val="747775"/>
          </p15:clr>
        </p15:guide>
        <p15:guide id="8" pos="5400">
          <p15:clr>
            <a:srgbClr val="747775"/>
          </p15:clr>
        </p15:guide>
        <p15:guide id="9" pos="3247">
          <p15:clr>
            <a:srgbClr val="747775"/>
          </p15:clr>
        </p15:guide>
        <p15:guide id="10" pos="4320">
          <p15:clr>
            <a:srgbClr val="747775"/>
          </p15:clr>
        </p15:guide>
        <p15:guide id="11" orient="horz" pos="2250">
          <p15:clr>
            <a:srgbClr val="747775"/>
          </p15:clr>
        </p15:guide>
        <p15:guide id="12" orient="horz" pos="99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22D03D-E5B7-4B74-8F99-2E6F4BF50DA4}">
  <a:tblStyle styleId="{3A22D03D-E5B7-4B74-8F99-2E6F4BF50D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  <p:guide pos="360"/>
        <p:guide pos="1440"/>
        <p:guide pos="2520"/>
        <p:guide pos="360" orient="horz"/>
        <p:guide pos="2880" orient="horz"/>
        <p:guide pos="5400"/>
        <p:guide pos="3247"/>
        <p:guide pos="4320"/>
        <p:guide pos="2250" orient="horz"/>
        <p:guide pos="99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44" Type="http://schemas.openxmlformats.org/officeDocument/2006/relationships/font" Target="fonts/InterThin-bold.fntdata"/><Relationship Id="rId43" Type="http://schemas.openxmlformats.org/officeDocument/2006/relationships/font" Target="fonts/InterThin-regular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InterLight-regular.fntdata"/><Relationship Id="rId30" Type="http://schemas.openxmlformats.org/officeDocument/2006/relationships/font" Target="fonts/Roboto-boldItalic.fntdata"/><Relationship Id="rId33" Type="http://schemas.openxmlformats.org/officeDocument/2006/relationships/font" Target="fonts/ProximaNova-regular.fntdata"/><Relationship Id="rId32" Type="http://schemas.openxmlformats.org/officeDocument/2006/relationships/font" Target="fonts/InterLight-bold.fntdata"/><Relationship Id="rId35" Type="http://schemas.openxmlformats.org/officeDocument/2006/relationships/font" Target="fonts/ProximaNova-italic.fntdata"/><Relationship Id="rId34" Type="http://schemas.openxmlformats.org/officeDocument/2006/relationships/font" Target="fonts/ProximaNova-bold.fntdata"/><Relationship Id="rId37" Type="http://schemas.openxmlformats.org/officeDocument/2006/relationships/font" Target="fonts/Inter-regular.fntdata"/><Relationship Id="rId36" Type="http://schemas.openxmlformats.org/officeDocument/2006/relationships/font" Target="fonts/ProximaNova-boldItalic.fntdata"/><Relationship Id="rId39" Type="http://schemas.openxmlformats.org/officeDocument/2006/relationships/font" Target="fonts/Lato-regular.fntdata"/><Relationship Id="rId38" Type="http://schemas.openxmlformats.org/officeDocument/2006/relationships/font" Target="fonts/Inter-bold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29" Type="http://schemas.openxmlformats.org/officeDocument/2006/relationships/font" Target="fonts/Roboto-italic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InterMedium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1.xml"/><Relationship Id="rId55" Type="http://schemas.openxmlformats.org/officeDocument/2006/relationships/font" Target="fonts/InterExtraLight-regular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InterMedium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56" Type="http://schemas.openxmlformats.org/officeDocument/2006/relationships/font" Target="fonts/InterExtraLight-bold.fntdata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6b65309d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6b65309d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152b97845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152b97845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1530a36fb3_1_3347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1530a36fb3_1_3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551ba7f59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1551ba7f59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1551ba7f5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1551ba7f5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551ba7f5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551ba7f5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1551ba7f5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1551ba7f5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551ba7f59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551ba7f59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551ba7f59_1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551ba7f59_1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52b9784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52b9784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530a36fb3_1_3186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1530a36fb3_1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530a36fb3_1_317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530a36fb3_1_3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530a36fb3_1_3192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530a36fb3_1_3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530a36fb3_1_341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530a36fb3_1_3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551ba7f5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1551ba7f5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530a36fb3_1_2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1530a36fb3_1_2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2800"/>
              <a:buNone/>
              <a:defRPr>
                <a:solidFill>
                  <a:srgbClr val="03008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4">
  <p:cSld name="CUSTOM_1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" name="Google Shape;4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6"/>
          <p:cNvSpPr txBox="1"/>
          <p:nvPr>
            <p:ph type="ctrTitle"/>
          </p:nvPr>
        </p:nvSpPr>
        <p:spPr>
          <a:xfrm>
            <a:off x="311708" y="744575"/>
            <a:ext cx="8520600" cy="20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16"/>
          <p:cNvSpPr txBox="1"/>
          <p:nvPr>
            <p:ph idx="1" type="subTitle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" name="Google Shape;54;p17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58" name="Google Shape;58;p18"/>
          <p:cNvSpPr txBox="1"/>
          <p:nvPr>
            <p:ph idx="12" type="sldNum"/>
          </p:nvPr>
        </p:nvSpPr>
        <p:spPr>
          <a:xfrm>
            <a:off x="8636975" y="4813575"/>
            <a:ext cx="3831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buNone/>
              <a:defRPr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651" y="4791100"/>
            <a:ext cx="803002" cy="219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·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·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9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·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‐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‑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21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·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‐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‑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4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·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‐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‑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4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5" showMasterSp="0">
  <p:cSld name="Blank copy 5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191903" cy="478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4504165" y="4835346"/>
            <a:ext cx="131100" cy="13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8800" lIns="18800" spcFirstLastPara="1" rIns="18800" wrap="square" tIns="18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6"/>
          <p:cNvSpPr/>
          <p:nvPr>
            <p:ph idx="2" type="pic"/>
          </p:nvPr>
        </p:nvSpPr>
        <p:spPr>
          <a:xfrm>
            <a:off x="944803" y="596400"/>
            <a:ext cx="7380600" cy="348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" name="Google Shape;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7" name="Google Shape;11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1" name="Google Shape;121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2" name="Google Shape;122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8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38"/>
          <p:cNvSpPr txBox="1"/>
          <p:nvPr/>
        </p:nvSpPr>
        <p:spPr>
          <a:xfrm>
            <a:off x="199650" y="4675475"/>
            <a:ext cx="838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B7B7B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© 2023 Pinecone – All rights reserved</a:t>
            </a:r>
            <a:endParaRPr sz="1200">
              <a:solidFill>
                <a:srgbClr val="B7B7B7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rgbClr val="03008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6D9EEB"/>
                </a:solidFill>
              </a:defRPr>
            </a:lvl1pPr>
            <a:lvl2pPr lvl="1" rtl="0">
              <a:buNone/>
              <a:defRPr>
                <a:solidFill>
                  <a:srgbClr val="6D9EEB"/>
                </a:solidFill>
              </a:defRPr>
            </a:lvl2pPr>
            <a:lvl3pPr lvl="2" rtl="0">
              <a:buNone/>
              <a:defRPr>
                <a:solidFill>
                  <a:srgbClr val="6D9EEB"/>
                </a:solidFill>
              </a:defRPr>
            </a:lvl3pPr>
            <a:lvl4pPr lvl="3" rtl="0">
              <a:buNone/>
              <a:defRPr>
                <a:solidFill>
                  <a:srgbClr val="6D9EEB"/>
                </a:solidFill>
              </a:defRPr>
            </a:lvl4pPr>
            <a:lvl5pPr lvl="4" rtl="0">
              <a:buNone/>
              <a:defRPr>
                <a:solidFill>
                  <a:srgbClr val="6D9EEB"/>
                </a:solidFill>
              </a:defRPr>
            </a:lvl5pPr>
            <a:lvl6pPr lvl="5" rtl="0">
              <a:buNone/>
              <a:defRPr>
                <a:solidFill>
                  <a:srgbClr val="6D9EEB"/>
                </a:solidFill>
              </a:defRPr>
            </a:lvl6pPr>
            <a:lvl7pPr lvl="6" rtl="0">
              <a:buNone/>
              <a:defRPr>
                <a:solidFill>
                  <a:srgbClr val="6D9EEB"/>
                </a:solidFill>
              </a:defRPr>
            </a:lvl7pPr>
            <a:lvl8pPr lvl="7" rtl="0">
              <a:buNone/>
              <a:defRPr>
                <a:solidFill>
                  <a:srgbClr val="6D9EEB"/>
                </a:solidFill>
              </a:defRPr>
            </a:lvl8pPr>
            <a:lvl9pPr lvl="8" rtl="0">
              <a:buNone/>
              <a:defRPr>
                <a:solidFill>
                  <a:srgbClr val="6D9EE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39"/>
          <p:cNvSpPr txBox="1"/>
          <p:nvPr/>
        </p:nvSpPr>
        <p:spPr>
          <a:xfrm>
            <a:off x="199650" y="4675475"/>
            <a:ext cx="838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6D9EEB"/>
                </a:solidFill>
                <a:latin typeface="Roboto"/>
                <a:ea typeface="Roboto"/>
                <a:cs typeface="Roboto"/>
                <a:sym typeface="Roboto"/>
              </a:rPr>
              <a:t>© 2023 Pinecone – All rights reserved</a:t>
            </a:r>
            <a:endParaRPr sz="1200">
              <a:solidFill>
                <a:srgbClr val="6D9EEB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copyright footer">
  <p:cSld name="BLANK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0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1" name="Google Shape;14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4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-4">
  <p:cSld name="CUSTOM_1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4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4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4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4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9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49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0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50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1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51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2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5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3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4" name="Google Shape;174;p5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21;p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5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chemeClr val="dk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5"/>
          <p:cNvSpPr txBox="1"/>
          <p:nvPr>
            <p:ph idx="12" type="sldNum"/>
          </p:nvPr>
        </p:nvSpPr>
        <p:spPr>
          <a:xfrm>
            <a:off x="8432525" y="4782318"/>
            <a:ext cx="548700" cy="130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55"/>
          <p:cNvSpPr txBox="1"/>
          <p:nvPr/>
        </p:nvSpPr>
        <p:spPr>
          <a:xfrm>
            <a:off x="576074" y="4782312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E9E9E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9E9E9E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2800"/>
              <a:buNone/>
              <a:defRPr>
                <a:solidFill>
                  <a:srgbClr val="03008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58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800"/>
              <a:buFont typeface="Lato Light"/>
              <a:buChar char="•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‐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‑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●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○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1400"/>
              <a:buFont typeface="Lato Light"/>
              <a:buChar char="■"/>
              <a:defRPr>
                <a:solidFill>
                  <a:srgbClr val="22252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30080"/>
              </a:buClr>
              <a:buSzPts val="5200"/>
              <a:buNone/>
              <a:defRPr sz="5200">
                <a:solidFill>
                  <a:srgbClr val="03008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529"/>
              </a:buClr>
              <a:buSzPts val="2800"/>
              <a:buFont typeface="Lato"/>
              <a:buNone/>
              <a:defRPr sz="2800">
                <a:solidFill>
                  <a:srgbClr val="22252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BLANK_3">
    <p:bg>
      <p:bgPr>
        <a:solidFill>
          <a:srgbClr val="F1F5F8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0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60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Dark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3"/>
          <p:cNvSpPr txBox="1"/>
          <p:nvPr/>
        </p:nvSpPr>
        <p:spPr>
          <a:xfrm>
            <a:off x="576075" y="4784625"/>
            <a:ext cx="39993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63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Light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4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64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Full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5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6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gram Half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6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6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 Split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7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67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8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68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">
  <p:cSld name="BLANK_3">
    <p:bg>
      <p:bgPr>
        <a:solidFill>
          <a:srgbClr val="F1F5F8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9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69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chemeClr val="dk2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- Grid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2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8"/>
          <p:cNvSpPr txBox="1"/>
          <p:nvPr/>
        </p:nvSpPr>
        <p:spPr>
          <a:xfrm>
            <a:off x="576074" y="4784625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rgbClr val="B7B7B7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">
  <p:cSld name="BLANK_2">
    <p:bg>
      <p:bgPr>
        <a:solidFill>
          <a:srgbClr val="03008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432525" y="4782318"/>
            <a:ext cx="548700" cy="130800"/>
          </a:xfrm>
          <a:prstGeom prst="rect">
            <a:avLst/>
          </a:prstGeom>
          <a:noFill/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9"/>
          <p:cNvSpPr txBox="1"/>
          <p:nvPr/>
        </p:nvSpPr>
        <p:spPr>
          <a:xfrm>
            <a:off x="576074" y="4782312"/>
            <a:ext cx="41964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© 2024 Pinecone – All rights reserved</a:t>
            </a:r>
            <a:endParaRPr sz="7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No copyright footer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43.xml"/><Relationship Id="rId6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F5F8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/>
          <p:nvPr>
            <p:ph type="title"/>
          </p:nvPr>
        </p:nvSpPr>
        <p:spPr>
          <a:xfrm>
            <a:off x="311700" y="303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17FF"/>
              </a:buClr>
              <a:buSzPts val="2800"/>
              <a:buFont typeface="Helvetica Neue"/>
              <a:buNone/>
              <a:defRPr b="1" sz="2800">
                <a:solidFill>
                  <a:srgbClr val="1C1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5"/>
          <p:cNvSpPr txBox="1"/>
          <p:nvPr>
            <p:ph idx="1" type="body"/>
          </p:nvPr>
        </p:nvSpPr>
        <p:spPr>
          <a:xfrm>
            <a:off x="311700" y="1010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FF"/>
              </a:buClr>
              <a:buSzPts val="1800"/>
              <a:buFont typeface="Helvetica Neue"/>
              <a:buChar char="·"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‐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‑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●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○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■"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70064" y="4769625"/>
            <a:ext cx="3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000">
                <a:solidFill>
                  <a:srgbClr val="1C17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15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260651" y="4791100"/>
            <a:ext cx="803002" cy="219567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5"/>
          <p:cNvSpPr/>
          <p:nvPr/>
        </p:nvSpPr>
        <p:spPr>
          <a:xfrm>
            <a:off x="8670063" y="4948425"/>
            <a:ext cx="63600" cy="63600"/>
          </a:xfrm>
          <a:prstGeom prst="ellipse">
            <a:avLst/>
          </a:prstGeom>
          <a:solidFill>
            <a:srgbClr val="8C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15"/>
          <p:cNvCxnSpPr/>
          <p:nvPr/>
        </p:nvCxnSpPr>
        <p:spPr>
          <a:xfrm>
            <a:off x="1248676" y="4980225"/>
            <a:ext cx="732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" name="Google Shape;19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2" Type="http://schemas.openxmlformats.org/officeDocument/2006/relationships/image" Target="../media/image66.png"/><Relationship Id="rId21" Type="http://schemas.openxmlformats.org/officeDocument/2006/relationships/image" Target="../media/image62.png"/><Relationship Id="rId24" Type="http://schemas.openxmlformats.org/officeDocument/2006/relationships/image" Target="../media/image58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9.png"/><Relationship Id="rId26" Type="http://schemas.openxmlformats.org/officeDocument/2006/relationships/image" Target="../media/image60.png"/><Relationship Id="rId25" Type="http://schemas.openxmlformats.org/officeDocument/2006/relationships/image" Target="../media/image69.png"/><Relationship Id="rId27" Type="http://schemas.openxmlformats.org/officeDocument/2006/relationships/image" Target="../media/image64.png"/><Relationship Id="rId5" Type="http://schemas.openxmlformats.org/officeDocument/2006/relationships/image" Target="../media/image48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1" Type="http://schemas.openxmlformats.org/officeDocument/2006/relationships/image" Target="../media/image53.png"/><Relationship Id="rId10" Type="http://schemas.openxmlformats.org/officeDocument/2006/relationships/image" Target="../media/image61.jpg"/><Relationship Id="rId13" Type="http://schemas.openxmlformats.org/officeDocument/2006/relationships/image" Target="../media/image55.png"/><Relationship Id="rId12" Type="http://schemas.openxmlformats.org/officeDocument/2006/relationships/image" Target="../media/image52.png"/><Relationship Id="rId15" Type="http://schemas.openxmlformats.org/officeDocument/2006/relationships/image" Target="../media/image63.png"/><Relationship Id="rId14" Type="http://schemas.openxmlformats.org/officeDocument/2006/relationships/image" Target="../media/image50.png"/><Relationship Id="rId17" Type="http://schemas.openxmlformats.org/officeDocument/2006/relationships/image" Target="../media/image56.png"/><Relationship Id="rId16" Type="http://schemas.openxmlformats.org/officeDocument/2006/relationships/image" Target="../media/image54.png"/><Relationship Id="rId19" Type="http://schemas.openxmlformats.org/officeDocument/2006/relationships/image" Target="../media/image67.png"/><Relationship Id="rId18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jpg"/><Relationship Id="rId4" Type="http://schemas.openxmlformats.org/officeDocument/2006/relationships/hyperlink" Target="https://login.pinecone.io/login?state=hKFo2SAyZ2FqNzRLa2VPNjg0OVFPWlJTNnFVUjZ1YlFzbi1QM6FupWxvZ2luo3RpZNkgQ3JWRlFYVEJXUnVHcWU4bk5SRS00WE9hYzdmUVVlcDOjY2lk2SBUOEkyaEc2Q2FaazUwT05McWhmN3h6a1I0WmhMcVM0Qw&amp;client=T8I2hG6CaZk50ONLqhf7xzkR4ZhLqS4C&amp;protocol=oauth2&amp;audience=https://us-central1-production-console.cloudfunctions.net/api/v1&amp;scope=openid%20profile%20email%20read:current_user&amp;redirect_uri=https://app.pinecone.io&amp;sessionType=signup&amp;response_type=code&amp;response_mode=query&amp;nonce=Yzhjd1d5N0NEVTk4eTU4b19wYk5Kem5DamZuYTlCMzZoMURpTWZNUFJGMg%3D%3D&amp;code_challenge=P14ENKjprDREETOtKr6Gog6deolJYd3XUDD7T2a3pf0&amp;code_challenge_method=S256&amp;auth0Client=eyJuYW1lIjoiYXV0aDAtcmVhY3QiLCJ2ZXJzaW9uIjoiMS41LjAifQ%3D%3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15" Type="http://schemas.openxmlformats.org/officeDocument/2006/relationships/image" Target="../media/image29.png"/><Relationship Id="rId14" Type="http://schemas.openxmlformats.org/officeDocument/2006/relationships/image" Target="../media/image32.png"/><Relationship Id="rId16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75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3"/>
          <p:cNvSpPr txBox="1"/>
          <p:nvPr/>
        </p:nvSpPr>
        <p:spPr>
          <a:xfrm>
            <a:off x="571500" y="4046675"/>
            <a:ext cx="2347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Presented by Rick Jacobs</a:t>
            </a:r>
            <a:endParaRPr sz="9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Technical Marketing Manager</a:t>
            </a:r>
            <a:endParaRPr sz="9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28" name="Google Shape;228;p73"/>
          <p:cNvSpPr txBox="1"/>
          <p:nvPr/>
        </p:nvSpPr>
        <p:spPr>
          <a:xfrm>
            <a:off x="620700" y="2793350"/>
            <a:ext cx="4678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Inter Thin"/>
              <a:ea typeface="Inter Thin"/>
              <a:cs typeface="Inter Thin"/>
              <a:sym typeface="Inter Thin"/>
            </a:endParaRPr>
          </a:p>
        </p:txBody>
      </p:sp>
      <p:pic>
        <p:nvPicPr>
          <p:cNvPr id="229" name="Google Shape;2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88" y="597872"/>
            <a:ext cx="1445124" cy="2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3"/>
          <p:cNvSpPr txBox="1"/>
          <p:nvPr/>
        </p:nvSpPr>
        <p:spPr>
          <a:xfrm>
            <a:off x="571500" y="1870638"/>
            <a:ext cx="45720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Pinecone</a:t>
            </a:r>
            <a:endParaRPr b="1"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Vector Database </a:t>
            </a:r>
            <a:endParaRPr sz="27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Build knowledgeable AI</a:t>
            </a:r>
            <a:r>
              <a:rPr lang="en" sz="2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2"/>
          <p:cNvSpPr txBox="1"/>
          <p:nvPr/>
        </p:nvSpPr>
        <p:spPr>
          <a:xfrm>
            <a:off x="219875" y="663375"/>
            <a:ext cx="3068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Cloud-Native Architecture</a:t>
            </a:r>
            <a:endParaRPr sz="1100">
              <a:solidFill>
                <a:srgbClr val="1C17FF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De-coupled storage and compute plus auto-scaled read and write paths</a:t>
            </a:r>
            <a:endParaRPr b="1"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30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Industry-First Adaptive Clustering Algorithm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Geometrically partitioned index with dynamic clustering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Cost-Effective Storage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Scalable blob storage for persistence and reliability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Freshness and Caching Layers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Reads and writes are cached to provide high-performance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Usage-Based Packaging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Only pay for reads, writes and storage</a:t>
            </a:r>
            <a:endParaRPr sz="1100">
              <a:solidFill>
                <a:srgbClr val="03008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Multi-Tenant</a:t>
            </a:r>
            <a:endParaRPr b="1" sz="11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100s of Millions of namespaces, 100s of Billions of vectors</a:t>
            </a:r>
            <a:endParaRPr sz="11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82"/>
          <p:cNvSpPr/>
          <p:nvPr/>
        </p:nvSpPr>
        <p:spPr>
          <a:xfrm>
            <a:off x="3886200" y="1201225"/>
            <a:ext cx="5019600" cy="3751200"/>
          </a:xfrm>
          <a:prstGeom prst="roundRect">
            <a:avLst>
              <a:gd fmla="val 16667" name="adj"/>
            </a:avLst>
          </a:prstGeom>
          <a:solidFill>
            <a:srgbClr val="F1F5F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2" name="Google Shape;322;p82"/>
          <p:cNvGrpSpPr/>
          <p:nvPr/>
        </p:nvGrpSpPr>
        <p:grpSpPr>
          <a:xfrm>
            <a:off x="7464070" y="2478187"/>
            <a:ext cx="717300" cy="397200"/>
            <a:chOff x="4649971" y="2634755"/>
            <a:chExt cx="717300" cy="397200"/>
          </a:xfrm>
        </p:grpSpPr>
        <p:sp>
          <p:nvSpPr>
            <p:cNvPr id="323" name="Google Shape;323;p82"/>
            <p:cNvSpPr/>
            <p:nvPr/>
          </p:nvSpPr>
          <p:spPr>
            <a:xfrm>
              <a:off x="4649971" y="2634755"/>
              <a:ext cx="717300" cy="397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24" name="Google Shape;324;p82"/>
            <p:cNvGrpSpPr/>
            <p:nvPr/>
          </p:nvGrpSpPr>
          <p:grpSpPr>
            <a:xfrm>
              <a:off x="4736842" y="2716853"/>
              <a:ext cx="215757" cy="268350"/>
              <a:chOff x="3465641" y="2754925"/>
              <a:chExt cx="373800" cy="375000"/>
            </a:xfrm>
          </p:grpSpPr>
          <p:sp>
            <p:nvSpPr>
              <p:cNvPr id="325" name="Google Shape;325;p82"/>
              <p:cNvSpPr/>
              <p:nvPr/>
            </p:nvSpPr>
            <p:spPr>
              <a:xfrm>
                <a:off x="3465641" y="2754925"/>
                <a:ext cx="373800" cy="375000"/>
              </a:xfrm>
              <a:prstGeom prst="ellipse">
                <a:avLst/>
              </a:prstGeom>
              <a:solidFill>
                <a:srgbClr val="F1F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6" name="Google Shape;326;p82"/>
              <p:cNvSpPr/>
              <p:nvPr/>
            </p:nvSpPr>
            <p:spPr>
              <a:xfrm>
                <a:off x="3510775" y="2800675"/>
                <a:ext cx="283500" cy="283500"/>
              </a:xfrm>
              <a:prstGeom prst="ellipse">
                <a:avLst/>
              </a:prstGeom>
              <a:solidFill>
                <a:srgbClr val="8CF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27" name="Google Shape;327;p82"/>
            <p:cNvSpPr txBox="1"/>
            <p:nvPr/>
          </p:nvSpPr>
          <p:spPr>
            <a:xfrm>
              <a:off x="4888225" y="2686875"/>
              <a:ext cx="4560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Log Writer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28" name="Google Shape;32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1656" y="2796143"/>
              <a:ext cx="86580" cy="10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82"/>
          <p:cNvSpPr txBox="1"/>
          <p:nvPr/>
        </p:nvSpPr>
        <p:spPr>
          <a:xfrm>
            <a:off x="4920156" y="1476207"/>
            <a:ext cx="921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Read Path 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0" name="Google Shape;330;p82"/>
          <p:cNvCxnSpPr>
            <a:stCxn id="331" idx="2"/>
            <a:endCxn id="332" idx="0"/>
          </p:cNvCxnSpPr>
          <p:nvPr/>
        </p:nvCxnSpPr>
        <p:spPr>
          <a:xfrm>
            <a:off x="6427350" y="807375"/>
            <a:ext cx="2400" cy="6645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33" name="Google Shape;333;p82"/>
          <p:cNvCxnSpPr>
            <a:stCxn id="332" idx="3"/>
            <a:endCxn id="323" idx="0"/>
          </p:cNvCxnSpPr>
          <p:nvPr/>
        </p:nvCxnSpPr>
        <p:spPr>
          <a:xfrm>
            <a:off x="6739900" y="1671900"/>
            <a:ext cx="1082700" cy="806400"/>
          </a:xfrm>
          <a:prstGeom prst="bentConnector2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34" name="Google Shape;334;p82"/>
          <p:cNvGrpSpPr/>
          <p:nvPr/>
        </p:nvGrpSpPr>
        <p:grpSpPr>
          <a:xfrm>
            <a:off x="4181475" y="3446425"/>
            <a:ext cx="4381661" cy="1446900"/>
            <a:chOff x="6129919" y="1145850"/>
            <a:chExt cx="3869700" cy="1446900"/>
          </a:xfrm>
        </p:grpSpPr>
        <p:sp>
          <p:nvSpPr>
            <p:cNvPr id="335" name="Google Shape;335;p82"/>
            <p:cNvSpPr/>
            <p:nvPr/>
          </p:nvSpPr>
          <p:spPr>
            <a:xfrm>
              <a:off x="6129919" y="1203150"/>
              <a:ext cx="3869700" cy="1389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1C17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2"/>
            <p:cNvSpPr/>
            <p:nvPr/>
          </p:nvSpPr>
          <p:spPr>
            <a:xfrm>
              <a:off x="6340569" y="1409700"/>
              <a:ext cx="1023300" cy="109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Geometrically Partitioned Index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37" name="Google Shape;337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54543" y="1745769"/>
              <a:ext cx="827401" cy="6476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82"/>
            <p:cNvSpPr txBox="1"/>
            <p:nvPr/>
          </p:nvSpPr>
          <p:spPr>
            <a:xfrm>
              <a:off x="7684123" y="1145850"/>
              <a:ext cx="833400" cy="37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Object  Storage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39" name="Google Shape;339;p82"/>
          <p:cNvSpPr txBox="1"/>
          <p:nvPr/>
        </p:nvSpPr>
        <p:spPr>
          <a:xfrm>
            <a:off x="6833359" y="1476206"/>
            <a:ext cx="921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Write Path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0" name="Google Shape;340;p82"/>
          <p:cNvGrpSpPr/>
          <p:nvPr/>
        </p:nvGrpSpPr>
        <p:grpSpPr>
          <a:xfrm>
            <a:off x="6119500" y="1471800"/>
            <a:ext cx="620400" cy="400200"/>
            <a:chOff x="3825200" y="3423325"/>
            <a:chExt cx="620400" cy="400200"/>
          </a:xfrm>
        </p:grpSpPr>
        <p:sp>
          <p:nvSpPr>
            <p:cNvPr id="332" name="Google Shape;332;p82"/>
            <p:cNvSpPr/>
            <p:nvPr/>
          </p:nvSpPr>
          <p:spPr>
            <a:xfrm>
              <a:off x="3825200" y="3423325"/>
              <a:ext cx="620400" cy="400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2"/>
            <p:cNvSpPr txBox="1"/>
            <p:nvPr/>
          </p:nvSpPr>
          <p:spPr>
            <a:xfrm>
              <a:off x="3833387" y="3499662"/>
              <a:ext cx="5898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API Gateway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342" name="Google Shape;342;p82"/>
          <p:cNvCxnSpPr>
            <a:stCxn id="343" idx="1"/>
            <a:endCxn id="336" idx="3"/>
          </p:cNvCxnSpPr>
          <p:nvPr/>
        </p:nvCxnSpPr>
        <p:spPr>
          <a:xfrm flipH="1">
            <a:off x="5578593" y="4249917"/>
            <a:ext cx="328800" cy="72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82"/>
          <p:cNvSpPr txBox="1"/>
          <p:nvPr>
            <p:ph type="title"/>
          </p:nvPr>
        </p:nvSpPr>
        <p:spPr>
          <a:xfrm>
            <a:off x="0" y="0"/>
            <a:ext cx="829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Serverless</a:t>
            </a:r>
            <a:r>
              <a:rPr lang="en" sz="22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architecture</a:t>
            </a:r>
            <a:endParaRPr/>
          </a:p>
        </p:txBody>
      </p:sp>
      <p:sp>
        <p:nvSpPr>
          <p:cNvPr id="331" name="Google Shape;331;p82"/>
          <p:cNvSpPr/>
          <p:nvPr/>
        </p:nvSpPr>
        <p:spPr>
          <a:xfrm>
            <a:off x="6013650" y="434775"/>
            <a:ext cx="827400" cy="372600"/>
          </a:xfrm>
          <a:prstGeom prst="roundRect">
            <a:avLst>
              <a:gd fmla="val 16667" name="adj"/>
            </a:avLst>
          </a:prstGeom>
          <a:solidFill>
            <a:srgbClr val="1C17FF"/>
          </a:solidFill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Application</a:t>
            </a:r>
            <a:endParaRPr b="1" sz="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45" name="Google Shape;345;p82"/>
          <p:cNvGrpSpPr/>
          <p:nvPr/>
        </p:nvGrpSpPr>
        <p:grpSpPr>
          <a:xfrm>
            <a:off x="4529204" y="2504216"/>
            <a:ext cx="943500" cy="345000"/>
            <a:chOff x="5904482" y="4539850"/>
            <a:chExt cx="943500" cy="345000"/>
          </a:xfrm>
        </p:grpSpPr>
        <p:grpSp>
          <p:nvGrpSpPr>
            <p:cNvPr id="346" name="Google Shape;346;p82"/>
            <p:cNvGrpSpPr/>
            <p:nvPr/>
          </p:nvGrpSpPr>
          <p:grpSpPr>
            <a:xfrm>
              <a:off x="5904482" y="4539850"/>
              <a:ext cx="943500" cy="345000"/>
              <a:chOff x="4676579" y="4616050"/>
              <a:chExt cx="943500" cy="345000"/>
            </a:xfrm>
          </p:grpSpPr>
          <p:sp>
            <p:nvSpPr>
              <p:cNvPr id="347" name="Google Shape;347;p82"/>
              <p:cNvSpPr/>
              <p:nvPr/>
            </p:nvSpPr>
            <p:spPr>
              <a:xfrm>
                <a:off x="4676579" y="4616050"/>
                <a:ext cx="943500" cy="3450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1C17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 </a:t>
                </a:r>
                <a:r>
                  <a:rPr lang="en" sz="6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</a:t>
                </a: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grpSp>
            <p:nvGrpSpPr>
              <p:cNvPr id="348" name="Google Shape;348;p82"/>
              <p:cNvGrpSpPr/>
              <p:nvPr/>
            </p:nvGrpSpPr>
            <p:grpSpPr>
              <a:xfrm>
                <a:off x="4760413" y="4664219"/>
                <a:ext cx="215757" cy="248400"/>
                <a:chOff x="3465641" y="2754925"/>
                <a:chExt cx="373800" cy="375000"/>
              </a:xfrm>
            </p:grpSpPr>
            <p:sp>
              <p:nvSpPr>
                <p:cNvPr id="349" name="Google Shape;349;p82"/>
                <p:cNvSpPr/>
                <p:nvPr/>
              </p:nvSpPr>
              <p:spPr>
                <a:xfrm>
                  <a:off x="3465641" y="2754925"/>
                  <a:ext cx="373800" cy="375000"/>
                </a:xfrm>
                <a:prstGeom prst="ellipse">
                  <a:avLst/>
                </a:prstGeom>
                <a:solidFill>
                  <a:srgbClr val="F1F5F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50" name="Google Shape;350;p82"/>
                <p:cNvSpPr/>
                <p:nvPr/>
              </p:nvSpPr>
              <p:spPr>
                <a:xfrm>
                  <a:off x="3510775" y="2800675"/>
                  <a:ext cx="283500" cy="283500"/>
                </a:xfrm>
                <a:prstGeom prst="ellipse">
                  <a:avLst/>
                </a:prstGeom>
                <a:solidFill>
                  <a:srgbClr val="8CF1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351" name="Google Shape;351;p82"/>
              <p:cNvSpPr txBox="1"/>
              <p:nvPr/>
            </p:nvSpPr>
            <p:spPr>
              <a:xfrm>
                <a:off x="4997132" y="4660065"/>
                <a:ext cx="526200" cy="2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Query Router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</p:grpSp>
        <p:pic>
          <p:nvPicPr>
            <p:cNvPr id="352" name="Google Shape;35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44423" y="4661521"/>
              <a:ext cx="86580" cy="101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82"/>
          <p:cNvGrpSpPr/>
          <p:nvPr/>
        </p:nvGrpSpPr>
        <p:grpSpPr>
          <a:xfrm>
            <a:off x="5844981" y="2234911"/>
            <a:ext cx="1180500" cy="774900"/>
            <a:chOff x="6563005" y="2986486"/>
            <a:chExt cx="1180500" cy="774900"/>
          </a:xfrm>
        </p:grpSpPr>
        <p:sp>
          <p:nvSpPr>
            <p:cNvPr id="354" name="Google Shape;354;p82"/>
            <p:cNvSpPr/>
            <p:nvPr/>
          </p:nvSpPr>
          <p:spPr>
            <a:xfrm>
              <a:off x="6563005" y="2986486"/>
              <a:ext cx="1180500" cy="774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rgbClr val="1C17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355" name="Google Shape;355;p82"/>
            <p:cNvSpPr txBox="1"/>
            <p:nvPr/>
          </p:nvSpPr>
          <p:spPr>
            <a:xfrm>
              <a:off x="6664094" y="3021777"/>
              <a:ext cx="943500" cy="2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1C17FF"/>
                  </a:solidFill>
                  <a:latin typeface="Inter"/>
                  <a:ea typeface="Inter"/>
                  <a:cs typeface="Inter"/>
                  <a:sym typeface="Inter"/>
                </a:rPr>
                <a:t>In Memory</a:t>
              </a:r>
              <a:endParaRPr b="1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56" name="Google Shape;356;p82"/>
            <p:cNvGrpSpPr/>
            <p:nvPr/>
          </p:nvGrpSpPr>
          <p:grpSpPr>
            <a:xfrm>
              <a:off x="6703437" y="3241185"/>
              <a:ext cx="943500" cy="372600"/>
              <a:chOff x="6017637" y="3469785"/>
              <a:chExt cx="943500" cy="372600"/>
            </a:xfrm>
          </p:grpSpPr>
          <p:sp>
            <p:nvSpPr>
              <p:cNvPr id="357" name="Google Shape;357;p82"/>
              <p:cNvSpPr/>
              <p:nvPr/>
            </p:nvSpPr>
            <p:spPr>
              <a:xfrm>
                <a:off x="6017637" y="3469785"/>
                <a:ext cx="943500" cy="3726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9525">
                <a:solidFill>
                  <a:srgbClr val="1C17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 </a:t>
                </a:r>
                <a:r>
                  <a:rPr lang="en" sz="6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   </a:t>
                </a: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 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grpSp>
            <p:nvGrpSpPr>
              <p:cNvPr id="358" name="Google Shape;358;p82"/>
              <p:cNvGrpSpPr/>
              <p:nvPr/>
            </p:nvGrpSpPr>
            <p:grpSpPr>
              <a:xfrm>
                <a:off x="6172007" y="3482031"/>
                <a:ext cx="218281" cy="268350"/>
                <a:chOff x="3461269" y="2754925"/>
                <a:chExt cx="378173" cy="375000"/>
              </a:xfrm>
            </p:grpSpPr>
            <p:sp>
              <p:nvSpPr>
                <p:cNvPr id="359" name="Google Shape;359;p82"/>
                <p:cNvSpPr/>
                <p:nvPr/>
              </p:nvSpPr>
              <p:spPr>
                <a:xfrm>
                  <a:off x="3465641" y="2754925"/>
                  <a:ext cx="373800" cy="375000"/>
                </a:xfrm>
                <a:prstGeom prst="ellipse">
                  <a:avLst/>
                </a:prstGeom>
                <a:solidFill>
                  <a:srgbClr val="F1F5F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360" name="Google Shape;360;p82"/>
                <p:cNvSpPr/>
                <p:nvPr/>
              </p:nvSpPr>
              <p:spPr>
                <a:xfrm>
                  <a:off x="3461269" y="2813986"/>
                  <a:ext cx="283500" cy="283500"/>
                </a:xfrm>
                <a:prstGeom prst="ellipse">
                  <a:avLst/>
                </a:prstGeom>
                <a:solidFill>
                  <a:srgbClr val="8CF1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361" name="Google Shape;361;p82"/>
              <p:cNvSpPr txBox="1"/>
              <p:nvPr/>
            </p:nvSpPr>
            <p:spPr>
              <a:xfrm>
                <a:off x="6284525" y="3495750"/>
                <a:ext cx="636000" cy="31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Freshness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1C17FF"/>
                    </a:solidFill>
                    <a:latin typeface="Inter Light"/>
                    <a:ea typeface="Inter Light"/>
                    <a:cs typeface="Inter Light"/>
                    <a:sym typeface="Inter Light"/>
                  </a:rPr>
                  <a:t>Layer </a:t>
                </a:r>
                <a:endParaRPr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endParaRPr>
              </a:p>
            </p:txBody>
          </p:sp>
          <p:pic>
            <p:nvPicPr>
              <p:cNvPr id="362" name="Google Shape;362;p8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94357" y="3595543"/>
                <a:ext cx="86580" cy="1015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63" name="Google Shape;363;p82"/>
          <p:cNvCxnSpPr>
            <a:stCxn id="341" idx="1"/>
            <a:endCxn id="347" idx="0"/>
          </p:cNvCxnSpPr>
          <p:nvPr/>
        </p:nvCxnSpPr>
        <p:spPr>
          <a:xfrm flipH="1">
            <a:off x="5000887" y="1682387"/>
            <a:ext cx="1126800" cy="821700"/>
          </a:xfrm>
          <a:prstGeom prst="bentConnector2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4" name="Google Shape;364;p82"/>
          <p:cNvCxnSpPr>
            <a:stCxn id="323" idx="1"/>
            <a:endCxn id="357" idx="3"/>
          </p:cNvCxnSpPr>
          <p:nvPr/>
        </p:nvCxnSpPr>
        <p:spPr>
          <a:xfrm rot="10800000">
            <a:off x="6928870" y="2675887"/>
            <a:ext cx="535200" cy="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82"/>
          <p:cNvCxnSpPr>
            <a:stCxn id="357" idx="1"/>
            <a:endCxn id="347" idx="3"/>
          </p:cNvCxnSpPr>
          <p:nvPr/>
        </p:nvCxnSpPr>
        <p:spPr>
          <a:xfrm flipH="1">
            <a:off x="5472712" y="2675910"/>
            <a:ext cx="512700" cy="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366" name="Google Shape;366;p82"/>
          <p:cNvGrpSpPr/>
          <p:nvPr/>
        </p:nvGrpSpPr>
        <p:grpSpPr>
          <a:xfrm>
            <a:off x="5907393" y="4063617"/>
            <a:ext cx="1088400" cy="372600"/>
            <a:chOff x="6312258" y="2109561"/>
            <a:chExt cx="1088400" cy="372600"/>
          </a:xfrm>
        </p:grpSpPr>
        <p:sp>
          <p:nvSpPr>
            <p:cNvPr id="343" name="Google Shape;343;p82"/>
            <p:cNvSpPr/>
            <p:nvPr/>
          </p:nvSpPr>
          <p:spPr>
            <a:xfrm>
              <a:off x="6312258" y="2109561"/>
              <a:ext cx="1088400" cy="3726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67" name="Google Shape;367;p82"/>
            <p:cNvGrpSpPr/>
            <p:nvPr/>
          </p:nvGrpSpPr>
          <p:grpSpPr>
            <a:xfrm>
              <a:off x="6490204" y="2161706"/>
              <a:ext cx="248876" cy="268350"/>
              <a:chOff x="3465641" y="2754925"/>
              <a:chExt cx="373800" cy="375000"/>
            </a:xfrm>
          </p:grpSpPr>
          <p:sp>
            <p:nvSpPr>
              <p:cNvPr id="368" name="Google Shape;368;p82"/>
              <p:cNvSpPr/>
              <p:nvPr/>
            </p:nvSpPr>
            <p:spPr>
              <a:xfrm>
                <a:off x="3465641" y="2754925"/>
                <a:ext cx="373800" cy="375000"/>
              </a:xfrm>
              <a:prstGeom prst="ellipse">
                <a:avLst/>
              </a:prstGeom>
              <a:solidFill>
                <a:srgbClr val="F1F5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69" name="Google Shape;369;p82"/>
              <p:cNvSpPr/>
              <p:nvPr/>
            </p:nvSpPr>
            <p:spPr>
              <a:xfrm>
                <a:off x="3510775" y="2800675"/>
                <a:ext cx="283500" cy="283500"/>
              </a:xfrm>
              <a:prstGeom prst="ellipse">
                <a:avLst/>
              </a:prstGeom>
              <a:solidFill>
                <a:srgbClr val="8CF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70" name="Google Shape;370;p82"/>
            <p:cNvSpPr txBox="1"/>
            <p:nvPr/>
          </p:nvSpPr>
          <p:spPr>
            <a:xfrm>
              <a:off x="6769779" y="2190008"/>
              <a:ext cx="606900" cy="2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Index Builder</a:t>
              </a:r>
              <a:r>
                <a:rPr lang="en" sz="5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pic>
          <p:nvPicPr>
            <p:cNvPr id="371" name="Google Shape;371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1547" y="2235747"/>
              <a:ext cx="99853" cy="10972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2" name="Google Shape;372;p82"/>
          <p:cNvCxnSpPr>
            <a:stCxn id="323" idx="2"/>
            <a:endCxn id="373" idx="0"/>
          </p:cNvCxnSpPr>
          <p:nvPr/>
        </p:nvCxnSpPr>
        <p:spPr>
          <a:xfrm flipH="1" rot="-5400000">
            <a:off x="7407370" y="3290737"/>
            <a:ext cx="834300" cy="36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74" name="Google Shape;374;p82"/>
          <p:cNvGrpSpPr/>
          <p:nvPr/>
        </p:nvGrpSpPr>
        <p:grpSpPr>
          <a:xfrm>
            <a:off x="7314663" y="3709825"/>
            <a:ext cx="1023300" cy="1093800"/>
            <a:chOff x="7120875" y="3709825"/>
            <a:chExt cx="1023300" cy="1093800"/>
          </a:xfrm>
        </p:grpSpPr>
        <p:sp>
          <p:nvSpPr>
            <p:cNvPr id="373" name="Google Shape;373;p82"/>
            <p:cNvSpPr/>
            <p:nvPr/>
          </p:nvSpPr>
          <p:spPr>
            <a:xfrm>
              <a:off x="7120875" y="3709825"/>
              <a:ext cx="1023300" cy="109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Persisted Vectors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grpSp>
          <p:nvGrpSpPr>
            <p:cNvPr id="375" name="Google Shape;375;p82"/>
            <p:cNvGrpSpPr/>
            <p:nvPr/>
          </p:nvGrpSpPr>
          <p:grpSpPr>
            <a:xfrm>
              <a:off x="7358171" y="4083829"/>
              <a:ext cx="548704" cy="400186"/>
              <a:chOff x="3686925" y="3864175"/>
              <a:chExt cx="610553" cy="442047"/>
            </a:xfrm>
          </p:grpSpPr>
          <p:sp>
            <p:nvSpPr>
              <p:cNvPr id="376" name="Google Shape;376;p82"/>
              <p:cNvSpPr/>
              <p:nvPr/>
            </p:nvSpPr>
            <p:spPr>
              <a:xfrm>
                <a:off x="3686925" y="3864175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7" name="Google Shape;377;p82"/>
              <p:cNvSpPr/>
              <p:nvPr/>
            </p:nvSpPr>
            <p:spPr>
              <a:xfrm>
                <a:off x="3767800" y="3951550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82"/>
              <p:cNvSpPr/>
              <p:nvPr/>
            </p:nvSpPr>
            <p:spPr>
              <a:xfrm>
                <a:off x="3868178" y="4029322"/>
                <a:ext cx="429300" cy="276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File</a:t>
                </a:r>
                <a:endParaRPr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cxnSp>
        <p:nvCxnSpPr>
          <p:cNvPr id="379" name="Google Shape;379;p82"/>
          <p:cNvCxnSpPr>
            <a:stCxn id="373" idx="1"/>
            <a:endCxn id="343" idx="3"/>
          </p:cNvCxnSpPr>
          <p:nvPr/>
        </p:nvCxnSpPr>
        <p:spPr>
          <a:xfrm rot="10800000">
            <a:off x="6995763" y="4249825"/>
            <a:ext cx="318900" cy="69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82"/>
          <p:cNvCxnSpPr>
            <a:stCxn id="336" idx="0"/>
            <a:endCxn id="347" idx="2"/>
          </p:cNvCxnSpPr>
          <p:nvPr/>
        </p:nvCxnSpPr>
        <p:spPr>
          <a:xfrm flipH="1" rot="10800000">
            <a:off x="4999334" y="2849275"/>
            <a:ext cx="1500" cy="86100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81" name="Google Shape;381;p82"/>
          <p:cNvSpPr txBox="1"/>
          <p:nvPr/>
        </p:nvSpPr>
        <p:spPr>
          <a:xfrm>
            <a:off x="4263898" y="967125"/>
            <a:ext cx="11805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1C17FF"/>
                </a:solidFill>
                <a:latin typeface="Inter"/>
                <a:ea typeface="Inter"/>
                <a:cs typeface="Inter"/>
                <a:sym typeface="Inter"/>
              </a:rPr>
              <a:t>Pinecone Serverless</a:t>
            </a:r>
            <a:endParaRPr b="1" sz="700">
              <a:solidFill>
                <a:srgbClr val="1C17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3"/>
          <p:cNvSpPr/>
          <p:nvPr/>
        </p:nvSpPr>
        <p:spPr>
          <a:xfrm>
            <a:off x="6148525" y="570117"/>
            <a:ext cx="2432400" cy="59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Frontend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83"/>
          <p:cNvSpPr/>
          <p:nvPr/>
        </p:nvSpPr>
        <p:spPr>
          <a:xfrm>
            <a:off x="557550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(Compatible with any Model)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83"/>
          <p:cNvSpPr/>
          <p:nvPr/>
        </p:nvSpPr>
        <p:spPr>
          <a:xfrm>
            <a:off x="3355800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Frameworks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83"/>
          <p:cNvSpPr/>
          <p:nvPr/>
        </p:nvSpPr>
        <p:spPr>
          <a:xfrm>
            <a:off x="6148525" y="1453724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Observability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0" name="Google Shape;390;p83"/>
          <p:cNvSpPr/>
          <p:nvPr/>
        </p:nvSpPr>
        <p:spPr>
          <a:xfrm>
            <a:off x="557550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Clouds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1" name="Google Shape;391;p83"/>
          <p:cNvSpPr/>
          <p:nvPr/>
        </p:nvSpPr>
        <p:spPr>
          <a:xfrm>
            <a:off x="3355800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IaC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2" name="Google Shape;392;p83"/>
          <p:cNvSpPr/>
          <p:nvPr/>
        </p:nvSpPr>
        <p:spPr>
          <a:xfrm>
            <a:off x="6148525" y="3161416"/>
            <a:ext cx="2432400" cy="14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Data Sources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83"/>
          <p:cNvSpPr txBox="1"/>
          <p:nvPr/>
        </p:nvSpPr>
        <p:spPr>
          <a:xfrm>
            <a:off x="571500" y="570125"/>
            <a:ext cx="5216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Build with a robust ecosystem</a:t>
            </a:r>
            <a:endParaRPr sz="24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4" name="Google Shape;39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50" y="2477851"/>
            <a:ext cx="634075" cy="19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400" y="1958473"/>
            <a:ext cx="626600" cy="15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8763" y="1901150"/>
            <a:ext cx="1082287" cy="2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83"/>
          <p:cNvPicPr preferRelativeResize="0"/>
          <p:nvPr/>
        </p:nvPicPr>
        <p:blipFill rotWithShape="1">
          <a:blip r:embed="rId6">
            <a:alphaModFix/>
          </a:blip>
          <a:srcRect b="25241" l="5773" r="5400" t="29491"/>
          <a:stretch/>
        </p:blipFill>
        <p:spPr>
          <a:xfrm>
            <a:off x="1460445" y="2263833"/>
            <a:ext cx="545996" cy="14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91239" y="2567624"/>
            <a:ext cx="699801" cy="13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6838" y="1880597"/>
            <a:ext cx="545999" cy="30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3536" y="1803036"/>
            <a:ext cx="737821" cy="425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83"/>
          <p:cNvPicPr preferRelativeResize="0"/>
          <p:nvPr/>
        </p:nvPicPr>
        <p:blipFill rotWithShape="1">
          <a:blip r:embed="rId10">
            <a:alphaModFix/>
          </a:blip>
          <a:srcRect b="14827" l="16616" r="19079" t="17061"/>
          <a:stretch/>
        </p:blipFill>
        <p:spPr>
          <a:xfrm>
            <a:off x="4901739" y="1797852"/>
            <a:ext cx="674768" cy="38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3986" y="2415384"/>
            <a:ext cx="591636" cy="16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45937" y="2373775"/>
            <a:ext cx="664824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98907" y="2431164"/>
            <a:ext cx="601492" cy="129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8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16463" y="1896959"/>
            <a:ext cx="372238" cy="2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8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88550" y="2368824"/>
            <a:ext cx="525445" cy="20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8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128760" y="1960051"/>
            <a:ext cx="702316" cy="1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8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86394" y="2339064"/>
            <a:ext cx="587031" cy="29673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83"/>
          <p:cNvSpPr txBox="1"/>
          <p:nvPr/>
        </p:nvSpPr>
        <p:spPr>
          <a:xfrm>
            <a:off x="7484125" y="2326888"/>
            <a:ext cx="56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Inter Medium"/>
                <a:ea typeface="Inter Medium"/>
                <a:cs typeface="Inter Medium"/>
                <a:sym typeface="Inter Medium"/>
              </a:rPr>
              <a:t>(Soon)</a:t>
            </a:r>
            <a:endParaRPr sz="6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410" name="Google Shape;410;p8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84575" y="3605998"/>
            <a:ext cx="372250" cy="2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8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176575" y="3791562"/>
            <a:ext cx="943427" cy="56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8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812000" y="3563276"/>
            <a:ext cx="743327" cy="21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8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484113" y="780775"/>
            <a:ext cx="711450" cy="16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8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059025" y="3574349"/>
            <a:ext cx="772876" cy="191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8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102824" y="3964271"/>
            <a:ext cx="862819" cy="20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8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446824" y="4163800"/>
            <a:ext cx="1005255" cy="164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8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667215" y="4012687"/>
            <a:ext cx="618146" cy="31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8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41886" y="3727108"/>
            <a:ext cx="885307" cy="17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601240" y="3727100"/>
            <a:ext cx="481007" cy="26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4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Cases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85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85"/>
          <p:cNvSpPr txBox="1"/>
          <p:nvPr/>
        </p:nvSpPr>
        <p:spPr>
          <a:xfrm>
            <a:off x="682150" y="571500"/>
            <a:ext cx="7388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Keeping it simple—search like you mean it</a:t>
            </a:r>
            <a:endParaRPr i="1" sz="1800"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grpSp>
        <p:nvGrpSpPr>
          <p:cNvPr id="431" name="Google Shape;431;p85"/>
          <p:cNvGrpSpPr/>
          <p:nvPr/>
        </p:nvGrpSpPr>
        <p:grpSpPr>
          <a:xfrm>
            <a:off x="724895" y="2424358"/>
            <a:ext cx="1195966" cy="1361580"/>
            <a:chOff x="735325" y="2374950"/>
            <a:chExt cx="1239600" cy="393600"/>
          </a:xfrm>
        </p:grpSpPr>
        <p:sp>
          <p:nvSpPr>
            <p:cNvPr id="432" name="Google Shape;432;p85"/>
            <p:cNvSpPr/>
            <p:nvPr/>
          </p:nvSpPr>
          <p:spPr>
            <a:xfrm>
              <a:off x="735325" y="2374950"/>
              <a:ext cx="1239600" cy="393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C17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 </a:t>
              </a:r>
              <a:r>
                <a:rPr lang="en" sz="6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   </a:t>
              </a:r>
              <a:r>
                <a:rPr lang="en" sz="700">
                  <a:solidFill>
                    <a:srgbClr val="1C17FF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  </a:t>
              </a:r>
              <a:endParaRPr sz="700">
                <a:solidFill>
                  <a:srgbClr val="1C17FF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  <p:sp>
          <p:nvSpPr>
            <p:cNvPr id="433" name="Google Shape;433;p85"/>
            <p:cNvSpPr txBox="1"/>
            <p:nvPr/>
          </p:nvSpPr>
          <p:spPr>
            <a:xfrm>
              <a:off x="841376" y="2430010"/>
              <a:ext cx="10275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Text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Images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Voice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Video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Inter Light"/>
                  <a:ea typeface="Inter Light"/>
                  <a:cs typeface="Inter Light"/>
                  <a:sym typeface="Inter Light"/>
                </a:rPr>
                <a:t>Documents</a:t>
              </a:r>
              <a:endParaRPr sz="9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endParaRPr>
            </a:p>
          </p:txBody>
        </p:sp>
      </p:grpSp>
      <p:sp>
        <p:nvSpPr>
          <p:cNvPr id="434" name="Google Shape;434;p85"/>
          <p:cNvSpPr txBox="1"/>
          <p:nvPr/>
        </p:nvSpPr>
        <p:spPr>
          <a:xfrm>
            <a:off x="433675" y="2022125"/>
            <a:ext cx="17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 Take Data…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35" name="Google Shape;4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398" y="2523000"/>
            <a:ext cx="1164300" cy="1164300"/>
          </a:xfrm>
          <a:prstGeom prst="ellipse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6" name="Google Shape;436;p85"/>
          <p:cNvCxnSpPr>
            <a:stCxn id="432" idx="3"/>
            <a:endCxn id="435" idx="2"/>
          </p:cNvCxnSpPr>
          <p:nvPr/>
        </p:nvCxnSpPr>
        <p:spPr>
          <a:xfrm>
            <a:off x="1920861" y="3105148"/>
            <a:ext cx="1074600" cy="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85"/>
          <p:cNvSpPr/>
          <p:nvPr/>
        </p:nvSpPr>
        <p:spPr>
          <a:xfrm>
            <a:off x="4944910" y="2424300"/>
            <a:ext cx="3487500" cy="1361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C1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Semantic Search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Retrieval Augmented Generation (RAG)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Question Answering</a:t>
            </a:r>
            <a:endParaRPr sz="1000">
              <a:solidFill>
                <a:schemeClr val="accen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nter Light"/>
                <a:ea typeface="Inter Light"/>
                <a:cs typeface="Inter Light"/>
                <a:sym typeface="Inter Light"/>
              </a:rPr>
              <a:t>Enhanced Data Classification</a:t>
            </a:r>
            <a:endParaRPr sz="1500"/>
          </a:p>
        </p:txBody>
      </p:sp>
      <p:cxnSp>
        <p:nvCxnSpPr>
          <p:cNvPr id="438" name="Google Shape;438;p85"/>
          <p:cNvCxnSpPr>
            <a:stCxn id="435" idx="6"/>
            <a:endCxn id="437" idx="1"/>
          </p:cNvCxnSpPr>
          <p:nvPr/>
        </p:nvCxnSpPr>
        <p:spPr>
          <a:xfrm>
            <a:off x="4159698" y="3105150"/>
            <a:ext cx="785100" cy="0"/>
          </a:xfrm>
          <a:prstGeom prst="straightConnector1">
            <a:avLst/>
          </a:prstGeom>
          <a:noFill/>
          <a:ln cap="flat" cmpd="sng" w="9525">
            <a:solidFill>
              <a:srgbClr val="1C17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85"/>
          <p:cNvSpPr txBox="1"/>
          <p:nvPr/>
        </p:nvSpPr>
        <p:spPr>
          <a:xfrm>
            <a:off x="4847250" y="2055050"/>
            <a:ext cx="368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We Deliver Delightful Experiences</a:t>
            </a:r>
            <a:endParaRPr sz="700">
              <a:solidFill>
                <a:srgbClr val="F1F5F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6"/>
          <p:cNvSpPr/>
          <p:nvPr/>
        </p:nvSpPr>
        <p:spPr>
          <a:xfrm>
            <a:off x="589950" y="1392125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Notion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picked Pinecone where it could scale Notion Q&amp;A to millions of users at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7 Billion embeddings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while remaining performant and cost-effective 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" name="Google Shape;445;p86"/>
          <p:cNvSpPr txBox="1"/>
          <p:nvPr>
            <p:ph idx="12" type="sldNum"/>
          </p:nvPr>
        </p:nvSpPr>
        <p:spPr>
          <a:xfrm>
            <a:off x="8432525" y="4784631"/>
            <a:ext cx="548700" cy="13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86"/>
          <p:cNvSpPr txBox="1"/>
          <p:nvPr/>
        </p:nvSpPr>
        <p:spPr>
          <a:xfrm>
            <a:off x="571500" y="495300"/>
            <a:ext cx="83418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Early movers adopted Pinecone to meet this new paradigm shift </a:t>
            </a:r>
            <a:endParaRPr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7" name="Google Shape;447;p86"/>
          <p:cNvSpPr/>
          <p:nvPr/>
        </p:nvSpPr>
        <p:spPr>
          <a:xfrm>
            <a:off x="589950" y="3571900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86"/>
          <p:cNvSpPr txBox="1"/>
          <p:nvPr/>
        </p:nvSpPr>
        <p:spPr>
          <a:xfrm>
            <a:off x="14839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9" name="Google Shape;449;p86"/>
          <p:cNvSpPr txBox="1"/>
          <p:nvPr/>
        </p:nvSpPr>
        <p:spPr>
          <a:xfrm>
            <a:off x="736288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74%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0" name="Google Shape;450;p86"/>
          <p:cNvSpPr/>
          <p:nvPr/>
        </p:nvSpPr>
        <p:spPr>
          <a:xfrm>
            <a:off x="3354750" y="1401038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Gong 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partners with Pinecone allowing them to track millions of conversations at </a:t>
            </a: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5 Billion embeddings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while being cost-effective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" name="Google Shape;451;p86"/>
          <p:cNvSpPr/>
          <p:nvPr/>
        </p:nvSpPr>
        <p:spPr>
          <a:xfrm>
            <a:off x="3345525" y="3571875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86"/>
          <p:cNvSpPr txBox="1"/>
          <p:nvPr/>
        </p:nvSpPr>
        <p:spPr>
          <a:xfrm>
            <a:off x="42487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3" name="Google Shape;453;p86"/>
          <p:cNvSpPr txBox="1"/>
          <p:nvPr/>
        </p:nvSpPr>
        <p:spPr>
          <a:xfrm>
            <a:off x="3502863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10x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454" name="Google Shape;454;p86"/>
          <p:cNvSpPr/>
          <p:nvPr/>
        </p:nvSpPr>
        <p:spPr>
          <a:xfrm>
            <a:off x="6119550" y="1392125"/>
            <a:ext cx="2434500" cy="2013900"/>
          </a:xfrm>
          <a:prstGeom prst="rect">
            <a:avLst/>
          </a:prstGeom>
          <a:solidFill>
            <a:srgbClr val="F1F5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Frontier Medicines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transforms drug discovery by generating molecular insights with Pinecone serverless with tens of billions of vectors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86"/>
          <p:cNvSpPr/>
          <p:nvPr/>
        </p:nvSpPr>
        <p:spPr>
          <a:xfrm>
            <a:off x="6101100" y="3571875"/>
            <a:ext cx="2434500" cy="9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86"/>
          <p:cNvSpPr txBox="1"/>
          <p:nvPr/>
        </p:nvSpPr>
        <p:spPr>
          <a:xfrm>
            <a:off x="7013513" y="3994884"/>
            <a:ext cx="14484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cost-savings</a:t>
            </a:r>
            <a:endParaRPr sz="1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7" name="Google Shape;457;p86"/>
          <p:cNvSpPr txBox="1"/>
          <p:nvPr/>
        </p:nvSpPr>
        <p:spPr>
          <a:xfrm>
            <a:off x="6269438" y="3913734"/>
            <a:ext cx="1448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98%</a:t>
            </a:r>
            <a:endParaRPr sz="24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7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Demo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87"/>
          <p:cNvSpPr txBox="1"/>
          <p:nvPr/>
        </p:nvSpPr>
        <p:spPr>
          <a:xfrm>
            <a:off x="612100" y="3771900"/>
            <a:ext cx="54159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GitHub Repo: https://github.com/brickj/pinecone_starter_v1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8"/>
          <p:cNvSpPr/>
          <p:nvPr/>
        </p:nvSpPr>
        <p:spPr>
          <a:xfrm>
            <a:off x="3718650" y="2980150"/>
            <a:ext cx="1706700" cy="436800"/>
          </a:xfrm>
          <a:prstGeom prst="rect">
            <a:avLst/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Inter Medium"/>
                <a:ea typeface="Inter Medium"/>
                <a:cs typeface="Inter Medium"/>
                <a:sym typeface="Inter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Try Pinecone</a:t>
            </a:r>
            <a:endParaRPr sz="13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69" name="Google Shape;469;p88"/>
          <p:cNvSpPr txBox="1"/>
          <p:nvPr/>
        </p:nvSpPr>
        <p:spPr>
          <a:xfrm>
            <a:off x="2796300" y="1931350"/>
            <a:ext cx="3551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are you building? </a:t>
            </a:r>
            <a:endParaRPr b="1" sz="1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4"/>
          <p:cNvSpPr txBox="1"/>
          <p:nvPr/>
        </p:nvSpPr>
        <p:spPr>
          <a:xfrm>
            <a:off x="560100" y="2374950"/>
            <a:ext cx="3451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i="1" sz="1800"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36" name="Google Shape;236;p74"/>
          <p:cNvSpPr txBox="1"/>
          <p:nvPr/>
        </p:nvSpPr>
        <p:spPr>
          <a:xfrm>
            <a:off x="5154925" y="1235300"/>
            <a:ext cx="34518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74"/>
          <p:cNvSpPr txBox="1"/>
          <p:nvPr>
            <p:ph idx="4294967295" type="body"/>
          </p:nvPr>
        </p:nvSpPr>
        <p:spPr>
          <a:xfrm>
            <a:off x="4465142" y="775988"/>
            <a:ext cx="4056600" cy="39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Why use a vector database?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Pinecone Overview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 cases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•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88900" lvl="0" marL="152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5"/>
          <p:cNvSpPr txBox="1"/>
          <p:nvPr>
            <p:ph idx="12" type="sldNum"/>
          </p:nvPr>
        </p:nvSpPr>
        <p:spPr>
          <a:xfrm>
            <a:off x="8432528" y="465323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75"/>
          <p:cNvSpPr txBox="1"/>
          <p:nvPr/>
        </p:nvSpPr>
        <p:spPr>
          <a:xfrm>
            <a:off x="1908750" y="585450"/>
            <a:ext cx="5312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Why a </a:t>
            </a: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vector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 </a:t>
            </a: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database</a:t>
            </a:r>
            <a:r>
              <a:rPr lang="en" sz="2500">
                <a:solidFill>
                  <a:srgbClr val="1A194C"/>
                </a:solidFill>
                <a:latin typeface="Inter Thin"/>
                <a:ea typeface="Inter Thin"/>
                <a:cs typeface="Inter Thin"/>
                <a:sym typeface="Inter Thin"/>
              </a:rPr>
              <a:t>?</a:t>
            </a:r>
            <a:endParaRPr sz="2500">
              <a:solidFill>
                <a:srgbClr val="1A194C"/>
              </a:solidFill>
              <a:latin typeface="Inter Thin"/>
              <a:ea typeface="Inter Thin"/>
              <a:cs typeface="Inter Thin"/>
              <a:sym typeface="Inter Thin"/>
            </a:endParaRPr>
          </a:p>
        </p:txBody>
      </p:sp>
      <p:graphicFrame>
        <p:nvGraphicFramePr>
          <p:cNvPr id="244" name="Google Shape;244;p75"/>
          <p:cNvGraphicFramePr/>
          <p:nvPr/>
        </p:nvGraphicFramePr>
        <p:xfrm>
          <a:off x="615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 Data Platform Shift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5" name="Google Shape;245;p75"/>
          <p:cNvGraphicFramePr/>
          <p:nvPr/>
        </p:nvGraphicFramePr>
        <p:xfrm>
          <a:off x="3358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 type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6" name="Google Shape;246;p75"/>
          <p:cNvGraphicFramePr/>
          <p:nvPr/>
        </p:nvGraphicFramePr>
        <p:xfrm>
          <a:off x="6101450" y="130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216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Database</a:t>
                      </a:r>
                      <a:endParaRPr b="1" sz="10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A194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" name="Google Shape;247;p75"/>
          <p:cNvGraphicFramePr/>
          <p:nvPr/>
        </p:nvGraphicFramePr>
        <p:xfrm>
          <a:off x="615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Mainframe to personal computer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" name="Google Shape;248;p75"/>
          <p:cNvGraphicFramePr/>
          <p:nvPr/>
        </p:nvGraphicFramePr>
        <p:xfrm>
          <a:off x="615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On-prem to cloud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9" name="Google Shape;249;p75"/>
          <p:cNvGraphicFramePr/>
          <p:nvPr/>
        </p:nvGraphicFramePr>
        <p:xfrm>
          <a:off x="3358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Structured data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0" name="Google Shape;250;p75"/>
          <p:cNvGraphicFramePr/>
          <p:nvPr/>
        </p:nvGraphicFramePr>
        <p:xfrm>
          <a:off x="3358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194C"/>
                          </a:solidFill>
                          <a:latin typeface="Inter Light"/>
                          <a:ea typeface="Inter Light"/>
                          <a:cs typeface="Inter Light"/>
                          <a:sym typeface="Inter Light"/>
                        </a:rPr>
                        <a:t>Semi-structured</a:t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Google Shape;251;p75"/>
          <p:cNvGraphicFramePr/>
          <p:nvPr/>
        </p:nvGraphicFramePr>
        <p:xfrm>
          <a:off x="6101450" y="16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Google Shape;252;p75"/>
          <p:cNvGraphicFramePr/>
          <p:nvPr/>
        </p:nvGraphicFramePr>
        <p:xfrm>
          <a:off x="6101450" y="22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1A194C"/>
                        </a:solidFill>
                        <a:latin typeface="Inter Light"/>
                        <a:ea typeface="Inter Light"/>
                        <a:cs typeface="Inter Light"/>
                        <a:sym typeface="Inter Ligh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pic>
        <p:nvPicPr>
          <p:cNvPr id="253" name="Google Shape;25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900" y="1769250"/>
            <a:ext cx="457201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638" y="1769250"/>
            <a:ext cx="457199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367" y="1919720"/>
            <a:ext cx="548639" cy="6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6544" y="1865001"/>
            <a:ext cx="548639" cy="1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3346" y="2422652"/>
            <a:ext cx="496461" cy="12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5"/>
          <p:cNvPicPr preferRelativeResize="0"/>
          <p:nvPr/>
        </p:nvPicPr>
        <p:blipFill rotWithShape="1">
          <a:blip r:embed="rId8">
            <a:alphaModFix/>
          </a:blip>
          <a:srcRect b="51025" l="1722" r="56769" t="4665"/>
          <a:stretch/>
        </p:blipFill>
        <p:spPr>
          <a:xfrm>
            <a:off x="6178657" y="2626417"/>
            <a:ext cx="496460" cy="13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6511" y="2419880"/>
            <a:ext cx="397167" cy="1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1499" y="2640615"/>
            <a:ext cx="496461" cy="11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88622" y="2410575"/>
            <a:ext cx="397169" cy="17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20452" y="2724082"/>
            <a:ext cx="397168" cy="9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7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40762" y="2534906"/>
            <a:ext cx="496464" cy="7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30137" y="2619438"/>
            <a:ext cx="397167" cy="153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49375" y="4577196"/>
            <a:ext cx="548639" cy="1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5"/>
          <p:cNvSpPr/>
          <p:nvPr/>
        </p:nvSpPr>
        <p:spPr>
          <a:xfrm>
            <a:off x="3127450" y="1367000"/>
            <a:ext cx="1320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5"/>
          <p:cNvSpPr/>
          <p:nvPr/>
        </p:nvSpPr>
        <p:spPr>
          <a:xfrm>
            <a:off x="5870450" y="1367000"/>
            <a:ext cx="132000" cy="21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8" name="Google Shape;268;p75"/>
          <p:cNvGraphicFramePr/>
          <p:nvPr/>
        </p:nvGraphicFramePr>
        <p:xfrm>
          <a:off x="615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A194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Predictive to generative</a:t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9" name="Google Shape;269;p75"/>
          <p:cNvGraphicFramePr/>
          <p:nvPr/>
        </p:nvGraphicFramePr>
        <p:xfrm>
          <a:off x="3358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A194C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Vectors / Unstructured</a:t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0" name="Google Shape;270;p75"/>
          <p:cNvGraphicFramePr/>
          <p:nvPr/>
        </p:nvGraphicFramePr>
        <p:xfrm>
          <a:off x="6101450" y="292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{3A22D03D-E5B7-4B74-8F99-2E6F4BF50DA4}</a:tableStyleId>
              </a:tblPr>
              <a:tblGrid>
                <a:gridCol w="2413000"/>
              </a:tblGrid>
              <a:tr h="59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1A194C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pic>
        <p:nvPicPr>
          <p:cNvPr id="271" name="Google Shape;271;p7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06019" y="2962100"/>
            <a:ext cx="1984826" cy="542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6"/>
          <p:cNvSpPr txBox="1"/>
          <p:nvPr/>
        </p:nvSpPr>
        <p:spPr>
          <a:xfrm>
            <a:off x="239575" y="381000"/>
            <a:ext cx="670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Vectors: represent </a:t>
            </a:r>
            <a:r>
              <a:rPr b="1" i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many</a:t>
            </a:r>
            <a:r>
              <a:rPr b="1" lang="en" sz="2100">
                <a:solidFill>
                  <a:srgbClr val="03008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dimensions</a:t>
            </a:r>
            <a:endParaRPr b="1" sz="2100">
              <a:solidFill>
                <a:srgbClr val="0300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76"/>
          <p:cNvSpPr txBox="1"/>
          <p:nvPr/>
        </p:nvSpPr>
        <p:spPr>
          <a:xfrm>
            <a:off x="5858925" y="4798125"/>
            <a:ext cx="3059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Helvetica Neue"/>
                <a:ea typeface="Helvetica Neue"/>
                <a:cs typeface="Helvetica Neue"/>
                <a:sym typeface="Helvetica Neue"/>
              </a:rPr>
              <a:t>https://a16z.com/2023/06/20/emerging-architectures-for-llm-applications/</a:t>
            </a:r>
            <a:endParaRPr sz="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76"/>
          <p:cNvSpPr txBox="1"/>
          <p:nvPr/>
        </p:nvSpPr>
        <p:spPr>
          <a:xfrm>
            <a:off x="239575" y="1037550"/>
            <a:ext cx="890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 vector is long list of numbers, each representing a dimension of the input data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[ 0.1, 0.6, 2.4, 1.8,...]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[ 0.2, 0.6, 3.1, 0.9,...]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We can graph x,y,z and conceptually think about x,y,z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It’s hard to conceptualise 1536 dimensions!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7"/>
          <p:cNvSpPr txBox="1"/>
          <p:nvPr/>
        </p:nvSpPr>
        <p:spPr>
          <a:xfrm>
            <a:off x="722250" y="67172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Embedding Model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4" name="Google Shape;284;p77"/>
          <p:cNvPicPr preferRelativeResize="0"/>
          <p:nvPr/>
        </p:nvPicPr>
        <p:blipFill rotWithShape="1">
          <a:blip r:embed="rId3">
            <a:alphaModFix/>
          </a:blip>
          <a:srcRect b="16636" l="0" r="0" t="17238"/>
          <a:stretch/>
        </p:blipFill>
        <p:spPr>
          <a:xfrm>
            <a:off x="2439475" y="1363474"/>
            <a:ext cx="4265049" cy="30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7"/>
          <p:cNvSpPr txBox="1"/>
          <p:nvPr/>
        </p:nvSpPr>
        <p:spPr>
          <a:xfrm>
            <a:off x="0" y="1215535"/>
            <a:ext cx="243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LLMs</a:t>
            </a:r>
            <a:r>
              <a:rPr lang="en" sz="1800">
                <a:solidFill>
                  <a:schemeClr val="dk2"/>
                </a:solidFill>
              </a:rPr>
              <a:t>: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take an input (prompt) and generate an output by predicting the next token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77"/>
          <p:cNvSpPr txBox="1"/>
          <p:nvPr/>
        </p:nvSpPr>
        <p:spPr>
          <a:xfrm>
            <a:off x="6704525" y="3016320"/>
            <a:ext cx="243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Embedding Models</a:t>
            </a:r>
            <a:r>
              <a:rPr lang="en" sz="1800">
                <a:solidFill>
                  <a:schemeClr val="dk2"/>
                </a:solidFill>
              </a:rPr>
              <a:t>: take an input, and encode its “meaning” as a list of numbers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8"/>
          <p:cNvSpPr txBox="1"/>
          <p:nvPr/>
        </p:nvSpPr>
        <p:spPr>
          <a:xfrm>
            <a:off x="722250" y="177900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Finding Similarity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78"/>
          <p:cNvSpPr txBox="1"/>
          <p:nvPr/>
        </p:nvSpPr>
        <p:spPr>
          <a:xfrm>
            <a:off x="384750" y="779625"/>
            <a:ext cx="82419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</a:b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We know how to take data and characterise it as vectors via embedding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We know we can find </a:t>
            </a:r>
            <a:r>
              <a:rPr i="1"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how</a:t>
            </a: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</a:t>
            </a:r>
            <a:r>
              <a:rPr i="1"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similar</a:t>
            </a: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pairs of vectors are using distance metrics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= &gt; We can take our input, convert it to a vector, then calculate distance to each of the vectors representing our source content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The most similar vectors are known as our </a:t>
            </a:r>
            <a:r>
              <a:rPr b="1" lang="en" sz="1800">
                <a:solidFill>
                  <a:srgbClr val="1A194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Nearest Neighbours</a:t>
            </a:r>
            <a:endParaRPr b="1" sz="18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If we calculate the distance for *every* vector, this is an exhaustive search, often referred to as a kNN search (k Nearest-Neighbour search)</a:t>
            </a:r>
            <a:endParaRPr sz="18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9"/>
          <p:cNvSpPr txBox="1"/>
          <p:nvPr/>
        </p:nvSpPr>
        <p:spPr>
          <a:xfrm>
            <a:off x="722250" y="177900"/>
            <a:ext cx="769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Approximate Nearest Neighbour</a:t>
            </a:r>
            <a:endParaRPr b="1" sz="2500">
              <a:solidFill>
                <a:srgbClr val="1A194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79"/>
          <p:cNvSpPr txBox="1"/>
          <p:nvPr/>
        </p:nvSpPr>
        <p:spPr>
          <a:xfrm>
            <a:off x="451050" y="668850"/>
            <a:ext cx="8241900" cy="41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Due to computational complexity of KNN algorithms,  “</a:t>
            </a:r>
            <a:r>
              <a:rPr lang="en" sz="1600">
                <a:solidFill>
                  <a:srgbClr val="1A194C"/>
                </a:solidFill>
                <a:highlight>
                  <a:schemeClr val="lt1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ANN” (</a:t>
            </a: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Approximate Nearest Neighbour) is used instead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Results are not guaranteed to be the exact or all nearest neighbours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Results have a similarity score</a:t>
            </a:r>
            <a:endParaRPr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With the right algorithm, data structure, and architecture, ANN can enable similarity search against </a:t>
            </a:r>
            <a:r>
              <a:rPr i="1"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billions</a:t>
            </a:r>
            <a:r>
              <a:rPr lang="en" sz="1600">
                <a:solidFill>
                  <a:srgbClr val="1A194C"/>
                </a:solidFill>
                <a:highlight>
                  <a:srgbClr val="FFFFFF"/>
                </a:highlight>
                <a:latin typeface="Inter ExtraLight"/>
                <a:ea typeface="Inter ExtraLight"/>
                <a:cs typeface="Inter ExtraLight"/>
                <a:sym typeface="Inter ExtraLight"/>
              </a:rPr>
              <a:t> of vectors</a:t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A194C"/>
              </a:solidFill>
              <a:highlight>
                <a:srgbClr val="FFFFFF"/>
              </a:highlight>
              <a:latin typeface="Inter ExtraLight"/>
              <a:ea typeface="Inter ExtraLight"/>
              <a:cs typeface="Inter ExtraLight"/>
              <a:sym typeface="Inter Extra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194C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All vector search solutions operating at scale utilise ANN solutions</a:t>
            </a:r>
            <a:endParaRPr b="1" sz="1600">
              <a:solidFill>
                <a:srgbClr val="1A194C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0"/>
          <p:cNvSpPr txBox="1"/>
          <p:nvPr/>
        </p:nvSpPr>
        <p:spPr>
          <a:xfrm>
            <a:off x="2607425" y="2302350"/>
            <a:ext cx="39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About Pinecone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1"/>
          <p:cNvSpPr/>
          <p:nvPr/>
        </p:nvSpPr>
        <p:spPr>
          <a:xfrm>
            <a:off x="4572000" y="0"/>
            <a:ext cx="4572000" cy="1089900"/>
          </a:xfrm>
          <a:prstGeom prst="rect">
            <a:avLst/>
          </a:prstGeom>
          <a:solidFill>
            <a:srgbClr val="1C1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81"/>
          <p:cNvSpPr txBox="1"/>
          <p:nvPr/>
        </p:nvSpPr>
        <p:spPr>
          <a:xfrm>
            <a:off x="571500" y="1571625"/>
            <a:ext cx="34290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>
                <a:solidFill>
                  <a:srgbClr val="1A194C"/>
                </a:solidFill>
                <a:latin typeface="Inter"/>
                <a:ea typeface="Inter"/>
                <a:cs typeface="Inter"/>
                <a:sym typeface="Inter"/>
              </a:rPr>
              <a:t>Built by AI, search, and database experts</a:t>
            </a:r>
            <a:endParaRPr>
              <a:solidFill>
                <a:srgbClr val="1A194C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10" name="Google Shape;310;p81"/>
          <p:cNvSpPr txBox="1"/>
          <p:nvPr/>
        </p:nvSpPr>
        <p:spPr>
          <a:xfrm>
            <a:off x="5143375" y="1571625"/>
            <a:ext cx="34290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nter Light"/>
                <a:ea typeface="Inter Light"/>
                <a:cs typeface="Inter Light"/>
                <a:sym typeface="Inter Light"/>
              </a:rPr>
              <a:t>20+ years in research and commercializing search and scalable distributed AI systems across companies like AWS, Google, Splunk, and Databricks</a:t>
            </a:r>
            <a:endParaRPr sz="1500">
              <a:solidFill>
                <a:schemeClr val="lt1"/>
              </a:solidFill>
              <a:latin typeface="Inter Light"/>
              <a:ea typeface="Inter Light"/>
              <a:cs typeface="Inter Light"/>
              <a:sym typeface="Inter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 Thin"/>
              <a:ea typeface="Inter Thin"/>
              <a:cs typeface="Inter Thin"/>
              <a:sym typeface="Inter Thi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1" name="Google Shape;31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8761" y="4512366"/>
            <a:ext cx="393569" cy="10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152" y="4491000"/>
            <a:ext cx="326896" cy="1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5620" y="4491000"/>
            <a:ext cx="393569" cy="15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1878" y="4495893"/>
            <a:ext cx="305650" cy="14105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81"/>
          <p:cNvSpPr txBox="1"/>
          <p:nvPr/>
        </p:nvSpPr>
        <p:spPr>
          <a:xfrm>
            <a:off x="5143375" y="448350"/>
            <a:ext cx="3429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Established the category in 2019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neCon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erverless - 2024 V1">
  <a:themeElements>
    <a:clrScheme name="Simple Light">
      <a:dk1>
        <a:srgbClr val="111111"/>
      </a:dk1>
      <a:lt1>
        <a:srgbClr val="FFFFFF"/>
      </a:lt1>
      <a:dk2>
        <a:srgbClr val="1F1F33"/>
      </a:dk2>
      <a:lt2>
        <a:srgbClr val="F1F5F8"/>
      </a:lt2>
      <a:accent1>
        <a:srgbClr val="1C17FF"/>
      </a:accent1>
      <a:accent2>
        <a:srgbClr val="8CF1FF"/>
      </a:accent2>
      <a:accent3>
        <a:srgbClr val="DFECF9"/>
      </a:accent3>
      <a:accent4>
        <a:srgbClr val="FAFF00"/>
      </a:accent4>
      <a:accent5>
        <a:srgbClr val="030080"/>
      </a:accent5>
      <a:accent6>
        <a:srgbClr val="C9C9C9"/>
      </a:accent6>
      <a:hlink>
        <a:srgbClr val="1C1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